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A26-FB6A-4BA2-94F9-650599EB7022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979F-7D51-4B06-B1CD-F089F1C8B29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A26-FB6A-4BA2-94F9-650599EB7022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979F-7D51-4B06-B1CD-F089F1C8B2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A26-FB6A-4BA2-94F9-650599EB7022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979F-7D51-4B06-B1CD-F089F1C8B2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A26-FB6A-4BA2-94F9-650599EB7022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979F-7D51-4B06-B1CD-F089F1C8B2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A26-FB6A-4BA2-94F9-650599EB7022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979F-7D51-4B06-B1CD-F089F1C8B29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A26-FB6A-4BA2-94F9-650599EB7022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979F-7D51-4B06-B1CD-F089F1C8B2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A26-FB6A-4BA2-94F9-650599EB7022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979F-7D51-4B06-B1CD-F089F1C8B2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A26-FB6A-4BA2-94F9-650599EB7022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979F-7D51-4B06-B1CD-F089F1C8B2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A26-FB6A-4BA2-94F9-650599EB7022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979F-7D51-4B06-B1CD-F089F1C8B2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A26-FB6A-4BA2-94F9-650599EB7022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979F-7D51-4B06-B1CD-F089F1C8B2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A26-FB6A-4BA2-94F9-650599EB7022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05979F-7D51-4B06-B1CD-F089F1C8B29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80AA26-FB6A-4BA2-94F9-650599EB7022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05979F-7D51-4B06-B1CD-F089F1C8B29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>
                <a:solidFill>
                  <a:schemeClr val="hlink"/>
                </a:solidFill>
              </a:rPr>
              <a:t>ЗАКОНОМЕРНОСТИ  ЦИРКУЛЯЦИИ АТМОСФЕРЫ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5"/>
            <a:ext cx="7858180" cy="5181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Особенности климата во многом определяют господствующие ветра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928662" y="2357431"/>
            <a:ext cx="4286280" cy="500066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2643174" y="2786058"/>
            <a:ext cx="3668713" cy="874713"/>
          </a:xfrm>
          <a:custGeom>
            <a:avLst/>
            <a:gdLst/>
            <a:ahLst/>
            <a:cxnLst>
              <a:cxn ang="0">
                <a:pos x="0" y="387"/>
              </a:cxn>
              <a:cxn ang="0">
                <a:pos x="41" y="400"/>
              </a:cxn>
              <a:cxn ang="0">
                <a:pos x="47" y="421"/>
              </a:cxn>
              <a:cxn ang="0">
                <a:pos x="108" y="454"/>
              </a:cxn>
              <a:cxn ang="0">
                <a:pos x="169" y="495"/>
              </a:cxn>
              <a:cxn ang="0">
                <a:pos x="190" y="509"/>
              </a:cxn>
              <a:cxn ang="0">
                <a:pos x="230" y="543"/>
              </a:cxn>
              <a:cxn ang="0">
                <a:pos x="244" y="488"/>
              </a:cxn>
              <a:cxn ang="0">
                <a:pos x="278" y="461"/>
              </a:cxn>
              <a:cxn ang="0">
                <a:pos x="285" y="387"/>
              </a:cxn>
              <a:cxn ang="0">
                <a:pos x="379" y="360"/>
              </a:cxn>
              <a:cxn ang="0">
                <a:pos x="440" y="353"/>
              </a:cxn>
              <a:cxn ang="0">
                <a:pos x="596" y="319"/>
              </a:cxn>
              <a:cxn ang="0">
                <a:pos x="664" y="278"/>
              </a:cxn>
              <a:cxn ang="0">
                <a:pos x="888" y="326"/>
              </a:cxn>
              <a:cxn ang="0">
                <a:pos x="942" y="427"/>
              </a:cxn>
              <a:cxn ang="0">
                <a:pos x="976" y="434"/>
              </a:cxn>
              <a:cxn ang="0">
                <a:pos x="1084" y="461"/>
              </a:cxn>
              <a:cxn ang="0">
                <a:pos x="1125" y="475"/>
              </a:cxn>
              <a:cxn ang="0">
                <a:pos x="1186" y="482"/>
              </a:cxn>
              <a:cxn ang="0">
                <a:pos x="1288" y="475"/>
              </a:cxn>
              <a:cxn ang="0">
                <a:pos x="1342" y="427"/>
              </a:cxn>
              <a:cxn ang="0">
                <a:pos x="1437" y="421"/>
              </a:cxn>
              <a:cxn ang="0">
                <a:pos x="1464" y="387"/>
              </a:cxn>
              <a:cxn ang="0">
                <a:pos x="1470" y="366"/>
              </a:cxn>
              <a:cxn ang="0">
                <a:pos x="1538" y="353"/>
              </a:cxn>
              <a:cxn ang="0">
                <a:pos x="1647" y="299"/>
              </a:cxn>
              <a:cxn ang="0">
                <a:pos x="1674" y="271"/>
              </a:cxn>
              <a:cxn ang="0">
                <a:pos x="1735" y="244"/>
              </a:cxn>
              <a:cxn ang="0">
                <a:pos x="1782" y="170"/>
              </a:cxn>
              <a:cxn ang="0">
                <a:pos x="1864" y="129"/>
              </a:cxn>
              <a:cxn ang="0">
                <a:pos x="1938" y="109"/>
              </a:cxn>
              <a:cxn ang="0">
                <a:pos x="1999" y="82"/>
              </a:cxn>
              <a:cxn ang="0">
                <a:pos x="2013" y="61"/>
              </a:cxn>
              <a:cxn ang="0">
                <a:pos x="2040" y="55"/>
              </a:cxn>
              <a:cxn ang="0">
                <a:pos x="2135" y="28"/>
              </a:cxn>
              <a:cxn ang="0">
                <a:pos x="2155" y="7"/>
              </a:cxn>
              <a:cxn ang="0">
                <a:pos x="2196" y="163"/>
              </a:cxn>
              <a:cxn ang="0">
                <a:pos x="2236" y="190"/>
              </a:cxn>
              <a:cxn ang="0">
                <a:pos x="2290" y="258"/>
              </a:cxn>
              <a:cxn ang="0">
                <a:pos x="2311" y="299"/>
              </a:cxn>
            </a:cxnLst>
            <a:rect l="0" t="0" r="r" b="b"/>
            <a:pathLst>
              <a:path w="2311" h="551">
                <a:moveTo>
                  <a:pt x="0" y="387"/>
                </a:moveTo>
                <a:cubicBezTo>
                  <a:pt x="2" y="388"/>
                  <a:pt x="40" y="399"/>
                  <a:pt x="41" y="400"/>
                </a:cubicBezTo>
                <a:cubicBezTo>
                  <a:pt x="46" y="405"/>
                  <a:pt x="43" y="415"/>
                  <a:pt x="47" y="421"/>
                </a:cubicBezTo>
                <a:cubicBezTo>
                  <a:pt x="62" y="444"/>
                  <a:pt x="84" y="447"/>
                  <a:pt x="108" y="454"/>
                </a:cubicBezTo>
                <a:cubicBezTo>
                  <a:pt x="180" y="503"/>
                  <a:pt x="123" y="465"/>
                  <a:pt x="169" y="495"/>
                </a:cubicBezTo>
                <a:cubicBezTo>
                  <a:pt x="176" y="500"/>
                  <a:pt x="190" y="509"/>
                  <a:pt x="190" y="509"/>
                </a:cubicBezTo>
                <a:cubicBezTo>
                  <a:pt x="192" y="511"/>
                  <a:pt x="214" y="551"/>
                  <a:pt x="230" y="543"/>
                </a:cubicBezTo>
                <a:cubicBezTo>
                  <a:pt x="236" y="540"/>
                  <a:pt x="240" y="498"/>
                  <a:pt x="244" y="488"/>
                </a:cubicBezTo>
                <a:cubicBezTo>
                  <a:pt x="253" y="465"/>
                  <a:pt x="258" y="468"/>
                  <a:pt x="278" y="461"/>
                </a:cubicBezTo>
                <a:cubicBezTo>
                  <a:pt x="280" y="436"/>
                  <a:pt x="273" y="409"/>
                  <a:pt x="285" y="387"/>
                </a:cubicBezTo>
                <a:cubicBezTo>
                  <a:pt x="292" y="375"/>
                  <a:pt x="367" y="363"/>
                  <a:pt x="379" y="360"/>
                </a:cubicBezTo>
                <a:cubicBezTo>
                  <a:pt x="393" y="319"/>
                  <a:pt x="408" y="342"/>
                  <a:pt x="440" y="353"/>
                </a:cubicBezTo>
                <a:cubicBezTo>
                  <a:pt x="474" y="301"/>
                  <a:pt x="531" y="323"/>
                  <a:pt x="596" y="319"/>
                </a:cubicBezTo>
                <a:cubicBezTo>
                  <a:pt x="643" y="309"/>
                  <a:pt x="629" y="303"/>
                  <a:pt x="664" y="278"/>
                </a:cubicBezTo>
                <a:cubicBezTo>
                  <a:pt x="740" y="291"/>
                  <a:pt x="813" y="311"/>
                  <a:pt x="888" y="326"/>
                </a:cubicBezTo>
                <a:cubicBezTo>
                  <a:pt x="913" y="363"/>
                  <a:pt x="927" y="385"/>
                  <a:pt x="942" y="427"/>
                </a:cubicBezTo>
                <a:cubicBezTo>
                  <a:pt x="946" y="438"/>
                  <a:pt x="965" y="432"/>
                  <a:pt x="976" y="434"/>
                </a:cubicBezTo>
                <a:cubicBezTo>
                  <a:pt x="1008" y="483"/>
                  <a:pt x="975" y="444"/>
                  <a:pt x="1084" y="461"/>
                </a:cubicBezTo>
                <a:cubicBezTo>
                  <a:pt x="1098" y="463"/>
                  <a:pt x="1111" y="473"/>
                  <a:pt x="1125" y="475"/>
                </a:cubicBezTo>
                <a:cubicBezTo>
                  <a:pt x="1145" y="477"/>
                  <a:pt x="1166" y="480"/>
                  <a:pt x="1186" y="482"/>
                </a:cubicBezTo>
                <a:cubicBezTo>
                  <a:pt x="1220" y="480"/>
                  <a:pt x="1254" y="479"/>
                  <a:pt x="1288" y="475"/>
                </a:cubicBezTo>
                <a:cubicBezTo>
                  <a:pt x="1321" y="471"/>
                  <a:pt x="1313" y="434"/>
                  <a:pt x="1342" y="427"/>
                </a:cubicBezTo>
                <a:cubicBezTo>
                  <a:pt x="1373" y="420"/>
                  <a:pt x="1405" y="423"/>
                  <a:pt x="1437" y="421"/>
                </a:cubicBezTo>
                <a:cubicBezTo>
                  <a:pt x="1452" y="368"/>
                  <a:pt x="1429" y="431"/>
                  <a:pt x="1464" y="387"/>
                </a:cubicBezTo>
                <a:cubicBezTo>
                  <a:pt x="1469" y="381"/>
                  <a:pt x="1465" y="371"/>
                  <a:pt x="1470" y="366"/>
                </a:cubicBezTo>
                <a:cubicBezTo>
                  <a:pt x="1486" y="350"/>
                  <a:pt x="1515" y="356"/>
                  <a:pt x="1538" y="353"/>
                </a:cubicBezTo>
                <a:cubicBezTo>
                  <a:pt x="1556" y="299"/>
                  <a:pt x="1600" y="304"/>
                  <a:pt x="1647" y="299"/>
                </a:cubicBezTo>
                <a:cubicBezTo>
                  <a:pt x="1701" y="280"/>
                  <a:pt x="1636" y="309"/>
                  <a:pt x="1674" y="271"/>
                </a:cubicBezTo>
                <a:cubicBezTo>
                  <a:pt x="1678" y="267"/>
                  <a:pt x="1725" y="250"/>
                  <a:pt x="1735" y="244"/>
                </a:cubicBezTo>
                <a:cubicBezTo>
                  <a:pt x="1754" y="215"/>
                  <a:pt x="1752" y="189"/>
                  <a:pt x="1782" y="170"/>
                </a:cubicBezTo>
                <a:cubicBezTo>
                  <a:pt x="1797" y="128"/>
                  <a:pt x="1820" y="135"/>
                  <a:pt x="1864" y="129"/>
                </a:cubicBezTo>
                <a:cubicBezTo>
                  <a:pt x="1889" y="123"/>
                  <a:pt x="1913" y="115"/>
                  <a:pt x="1938" y="109"/>
                </a:cubicBezTo>
                <a:cubicBezTo>
                  <a:pt x="1958" y="95"/>
                  <a:pt x="1976" y="90"/>
                  <a:pt x="1999" y="82"/>
                </a:cubicBezTo>
                <a:cubicBezTo>
                  <a:pt x="2004" y="75"/>
                  <a:pt x="2006" y="66"/>
                  <a:pt x="2013" y="61"/>
                </a:cubicBezTo>
                <a:cubicBezTo>
                  <a:pt x="2021" y="56"/>
                  <a:pt x="2031" y="58"/>
                  <a:pt x="2040" y="55"/>
                </a:cubicBezTo>
                <a:cubicBezTo>
                  <a:pt x="2074" y="45"/>
                  <a:pt x="2100" y="34"/>
                  <a:pt x="2135" y="28"/>
                </a:cubicBezTo>
                <a:cubicBezTo>
                  <a:pt x="2142" y="21"/>
                  <a:pt x="2148" y="0"/>
                  <a:pt x="2155" y="7"/>
                </a:cubicBezTo>
                <a:cubicBezTo>
                  <a:pt x="2187" y="39"/>
                  <a:pt x="2128" y="140"/>
                  <a:pt x="2196" y="163"/>
                </a:cubicBezTo>
                <a:cubicBezTo>
                  <a:pt x="2228" y="212"/>
                  <a:pt x="2186" y="157"/>
                  <a:pt x="2236" y="190"/>
                </a:cubicBezTo>
                <a:cubicBezTo>
                  <a:pt x="2266" y="210"/>
                  <a:pt x="2252" y="245"/>
                  <a:pt x="2290" y="258"/>
                </a:cubicBezTo>
                <a:cubicBezTo>
                  <a:pt x="2305" y="301"/>
                  <a:pt x="2290" y="299"/>
                  <a:pt x="2311" y="299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rot="602482">
            <a:off x="2469780" y="1830987"/>
            <a:ext cx="635000" cy="1344612"/>
          </a:xfrm>
          <a:custGeom>
            <a:avLst/>
            <a:gdLst/>
            <a:ahLst/>
            <a:cxnLst>
              <a:cxn ang="0">
                <a:pos x="400" y="0"/>
              </a:cxn>
              <a:cxn ang="0">
                <a:pos x="352" y="115"/>
              </a:cxn>
              <a:cxn ang="0">
                <a:pos x="291" y="257"/>
              </a:cxn>
              <a:cxn ang="0">
                <a:pos x="190" y="318"/>
              </a:cxn>
              <a:cxn ang="0">
                <a:pos x="183" y="345"/>
              </a:cxn>
              <a:cxn ang="0">
                <a:pos x="102" y="406"/>
              </a:cxn>
              <a:cxn ang="0">
                <a:pos x="68" y="467"/>
              </a:cxn>
              <a:cxn ang="0">
                <a:pos x="0" y="562"/>
              </a:cxn>
              <a:cxn ang="0">
                <a:pos x="7" y="623"/>
              </a:cxn>
              <a:cxn ang="0">
                <a:pos x="102" y="698"/>
              </a:cxn>
              <a:cxn ang="0">
                <a:pos x="142" y="738"/>
              </a:cxn>
              <a:cxn ang="0">
                <a:pos x="170" y="779"/>
              </a:cxn>
              <a:cxn ang="0">
                <a:pos x="149" y="847"/>
              </a:cxn>
            </a:cxnLst>
            <a:rect l="0" t="0" r="r" b="b"/>
            <a:pathLst>
              <a:path w="400" h="847">
                <a:moveTo>
                  <a:pt x="400" y="0"/>
                </a:moveTo>
                <a:cubicBezTo>
                  <a:pt x="393" y="41"/>
                  <a:pt x="388" y="91"/>
                  <a:pt x="352" y="115"/>
                </a:cubicBezTo>
                <a:cubicBezTo>
                  <a:pt x="325" y="157"/>
                  <a:pt x="327" y="221"/>
                  <a:pt x="291" y="257"/>
                </a:cubicBezTo>
                <a:cubicBezTo>
                  <a:pt x="260" y="288"/>
                  <a:pt x="225" y="295"/>
                  <a:pt x="190" y="318"/>
                </a:cubicBezTo>
                <a:cubicBezTo>
                  <a:pt x="188" y="327"/>
                  <a:pt x="188" y="337"/>
                  <a:pt x="183" y="345"/>
                </a:cubicBezTo>
                <a:cubicBezTo>
                  <a:pt x="172" y="362"/>
                  <a:pt x="120" y="388"/>
                  <a:pt x="102" y="406"/>
                </a:cubicBezTo>
                <a:cubicBezTo>
                  <a:pt x="93" y="434"/>
                  <a:pt x="94" y="450"/>
                  <a:pt x="68" y="467"/>
                </a:cubicBezTo>
                <a:cubicBezTo>
                  <a:pt x="44" y="504"/>
                  <a:pt x="16" y="516"/>
                  <a:pt x="0" y="562"/>
                </a:cubicBezTo>
                <a:cubicBezTo>
                  <a:pt x="2" y="582"/>
                  <a:pt x="2" y="603"/>
                  <a:pt x="7" y="623"/>
                </a:cubicBezTo>
                <a:cubicBezTo>
                  <a:pt x="17" y="662"/>
                  <a:pt x="76" y="675"/>
                  <a:pt x="102" y="698"/>
                </a:cubicBezTo>
                <a:cubicBezTo>
                  <a:pt x="116" y="710"/>
                  <a:pt x="131" y="722"/>
                  <a:pt x="142" y="738"/>
                </a:cubicBezTo>
                <a:cubicBezTo>
                  <a:pt x="151" y="752"/>
                  <a:pt x="170" y="779"/>
                  <a:pt x="170" y="779"/>
                </a:cubicBezTo>
                <a:cubicBezTo>
                  <a:pt x="179" y="808"/>
                  <a:pt x="171" y="825"/>
                  <a:pt x="149" y="847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857224" y="1785927"/>
            <a:ext cx="4572032" cy="571503"/>
          </a:xfrm>
          <a:prstGeom prst="line">
            <a:avLst/>
          </a:prstGeom>
          <a:noFill/>
          <a:ln w="76200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3714752"/>
            <a:ext cx="6929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</a:rPr>
              <a:t>Для России главные ветра –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</a:rPr>
              <a:t>это </a:t>
            </a: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</a:rPr>
              <a:t>ЗАПАДНЫЕ</a:t>
            </a:r>
            <a:endParaRPr lang="ru-RU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Почему господствующие ветра имеют именно такое направление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Направление ветра во многом определяется наличием центров высокого и низкого давления на территории России или вблизи ее границ. Центры высокого давления именуются </a:t>
            </a:r>
            <a:r>
              <a:rPr lang="ru-RU" sz="3200" dirty="0" smtClean="0"/>
              <a:t>МАКСИМУМАМИ, </a:t>
            </a:r>
            <a:r>
              <a:rPr lang="ru-RU" dirty="0" smtClean="0"/>
              <a:t>а центры низкого давления называют </a:t>
            </a:r>
            <a:r>
              <a:rPr lang="ru-RU" sz="3200" dirty="0" smtClean="0"/>
              <a:t>МИНИМУМАМИ.  </a:t>
            </a:r>
            <a:endParaRPr lang="ru-RU" sz="3200" dirty="0" smtClean="0"/>
          </a:p>
          <a:p>
            <a:r>
              <a:rPr lang="ru-RU" sz="3200" dirty="0" smtClean="0">
                <a:solidFill>
                  <a:srgbClr val="993300"/>
                </a:solidFill>
              </a:rPr>
              <a:t>Посмотрим </a:t>
            </a:r>
            <a:r>
              <a:rPr lang="ru-RU" sz="3200" dirty="0" smtClean="0">
                <a:solidFill>
                  <a:srgbClr val="993300"/>
                </a:solidFill>
              </a:rPr>
              <a:t>как они располагаются </a:t>
            </a:r>
            <a:r>
              <a:rPr lang="ru-RU" sz="3200" dirty="0" smtClean="0">
                <a:solidFill>
                  <a:srgbClr val="993300"/>
                </a:solidFill>
              </a:rPr>
              <a:t>летом</a:t>
            </a:r>
          </a:p>
          <a:p>
            <a:r>
              <a:rPr lang="ru-RU" sz="3200" dirty="0" smtClean="0"/>
              <a:t>Напоминаем, что ветры всегда дуют от максимума к минимуму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2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0760"/>
            <a:ext cx="9358346" cy="7018760"/>
          </a:xfrm>
          <a:prstGeom prst="rect">
            <a:avLst/>
          </a:prstGeom>
          <a:noFill/>
        </p:spPr>
      </p:pic>
      <p:sp>
        <p:nvSpPr>
          <p:cNvPr id="5" name="Freeform 10"/>
          <p:cNvSpPr>
            <a:spLocks/>
          </p:cNvSpPr>
          <p:nvPr/>
        </p:nvSpPr>
        <p:spPr bwMode="auto">
          <a:xfrm rot="328264">
            <a:off x="4440990" y="394554"/>
            <a:ext cx="3551571" cy="3344294"/>
          </a:xfrm>
          <a:custGeom>
            <a:avLst/>
            <a:gdLst/>
            <a:ahLst/>
            <a:cxnLst>
              <a:cxn ang="0">
                <a:pos x="487" y="6"/>
              </a:cxn>
              <a:cxn ang="0">
                <a:pos x="368" y="18"/>
              </a:cxn>
              <a:cxn ang="0">
                <a:pos x="315" y="54"/>
              </a:cxn>
              <a:cxn ang="0">
                <a:pos x="279" y="65"/>
              </a:cxn>
              <a:cxn ang="0">
                <a:pos x="237" y="95"/>
              </a:cxn>
              <a:cxn ang="0">
                <a:pos x="202" y="119"/>
              </a:cxn>
              <a:cxn ang="0">
                <a:pos x="178" y="149"/>
              </a:cxn>
              <a:cxn ang="0">
                <a:pos x="172" y="166"/>
              </a:cxn>
              <a:cxn ang="0">
                <a:pos x="107" y="238"/>
              </a:cxn>
              <a:cxn ang="0">
                <a:pos x="59" y="315"/>
              </a:cxn>
              <a:cxn ang="0">
                <a:pos x="29" y="392"/>
              </a:cxn>
              <a:cxn ang="0">
                <a:pos x="0" y="564"/>
              </a:cxn>
            </a:cxnLst>
            <a:rect l="0" t="0" r="r" b="b"/>
            <a:pathLst>
              <a:path w="487" h="564">
                <a:moveTo>
                  <a:pt x="487" y="6"/>
                </a:moveTo>
                <a:cubicBezTo>
                  <a:pt x="447" y="9"/>
                  <a:pt x="404" y="0"/>
                  <a:pt x="368" y="18"/>
                </a:cubicBezTo>
                <a:cubicBezTo>
                  <a:pt x="360" y="22"/>
                  <a:pt x="328" y="45"/>
                  <a:pt x="315" y="54"/>
                </a:cubicBezTo>
                <a:cubicBezTo>
                  <a:pt x="305" y="61"/>
                  <a:pt x="291" y="60"/>
                  <a:pt x="279" y="65"/>
                </a:cubicBezTo>
                <a:cubicBezTo>
                  <a:pt x="239" y="82"/>
                  <a:pt x="269" y="69"/>
                  <a:pt x="237" y="95"/>
                </a:cubicBezTo>
                <a:cubicBezTo>
                  <a:pt x="226" y="104"/>
                  <a:pt x="202" y="119"/>
                  <a:pt x="202" y="119"/>
                </a:cubicBezTo>
                <a:cubicBezTo>
                  <a:pt x="188" y="162"/>
                  <a:pt x="208" y="112"/>
                  <a:pt x="178" y="149"/>
                </a:cubicBezTo>
                <a:cubicBezTo>
                  <a:pt x="174" y="154"/>
                  <a:pt x="175" y="161"/>
                  <a:pt x="172" y="166"/>
                </a:cubicBezTo>
                <a:cubicBezTo>
                  <a:pt x="155" y="191"/>
                  <a:pt x="131" y="221"/>
                  <a:pt x="107" y="238"/>
                </a:cubicBezTo>
                <a:cubicBezTo>
                  <a:pt x="94" y="264"/>
                  <a:pt x="68" y="288"/>
                  <a:pt x="59" y="315"/>
                </a:cubicBezTo>
                <a:cubicBezTo>
                  <a:pt x="50" y="343"/>
                  <a:pt x="42" y="366"/>
                  <a:pt x="29" y="392"/>
                </a:cubicBezTo>
                <a:cubicBezTo>
                  <a:pt x="16" y="453"/>
                  <a:pt x="0" y="501"/>
                  <a:pt x="0" y="564"/>
                </a:cubicBezTo>
              </a:path>
            </a:pathLst>
          </a:custGeom>
          <a:noFill/>
          <a:ln w="76200" cmpd="sng">
            <a:solidFill>
              <a:srgbClr val="9933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 rot="19312030">
            <a:off x="4754259" y="2867215"/>
            <a:ext cx="3976455" cy="796925"/>
          </a:xfrm>
          <a:custGeom>
            <a:avLst/>
            <a:gdLst/>
            <a:ahLst/>
            <a:cxnLst>
              <a:cxn ang="0">
                <a:pos x="1680" y="502"/>
              </a:cxn>
              <a:cxn ang="0">
                <a:pos x="1633" y="461"/>
              </a:cxn>
              <a:cxn ang="0">
                <a:pos x="1466" y="360"/>
              </a:cxn>
              <a:cxn ang="0">
                <a:pos x="1294" y="289"/>
              </a:cxn>
              <a:cxn ang="0">
                <a:pos x="1253" y="265"/>
              </a:cxn>
              <a:cxn ang="0">
                <a:pos x="1187" y="247"/>
              </a:cxn>
              <a:cxn ang="0">
                <a:pos x="1098" y="211"/>
              </a:cxn>
              <a:cxn ang="0">
                <a:pos x="985" y="176"/>
              </a:cxn>
              <a:cxn ang="0">
                <a:pos x="807" y="105"/>
              </a:cxn>
              <a:cxn ang="0">
                <a:pos x="0" y="57"/>
              </a:cxn>
            </a:cxnLst>
            <a:rect l="0" t="0" r="r" b="b"/>
            <a:pathLst>
              <a:path w="1680" h="502">
                <a:moveTo>
                  <a:pt x="1680" y="502"/>
                </a:moveTo>
                <a:cubicBezTo>
                  <a:pt x="1663" y="485"/>
                  <a:pt x="1656" y="469"/>
                  <a:pt x="1633" y="461"/>
                </a:cubicBezTo>
                <a:cubicBezTo>
                  <a:pt x="1589" y="417"/>
                  <a:pt x="1527" y="375"/>
                  <a:pt x="1466" y="360"/>
                </a:cubicBezTo>
                <a:cubicBezTo>
                  <a:pt x="1411" y="331"/>
                  <a:pt x="1352" y="311"/>
                  <a:pt x="1294" y="289"/>
                </a:cubicBezTo>
                <a:cubicBezTo>
                  <a:pt x="1210" y="258"/>
                  <a:pt x="1319" y="295"/>
                  <a:pt x="1253" y="265"/>
                </a:cubicBezTo>
                <a:cubicBezTo>
                  <a:pt x="1229" y="254"/>
                  <a:pt x="1212" y="252"/>
                  <a:pt x="1187" y="247"/>
                </a:cubicBezTo>
                <a:cubicBezTo>
                  <a:pt x="1157" y="227"/>
                  <a:pt x="1133" y="218"/>
                  <a:pt x="1098" y="211"/>
                </a:cubicBezTo>
                <a:cubicBezTo>
                  <a:pt x="1056" y="192"/>
                  <a:pt x="1032" y="182"/>
                  <a:pt x="985" y="176"/>
                </a:cubicBezTo>
                <a:cubicBezTo>
                  <a:pt x="919" y="153"/>
                  <a:pt x="879" y="119"/>
                  <a:pt x="807" y="105"/>
                </a:cubicBezTo>
                <a:cubicBezTo>
                  <a:pt x="552" y="0"/>
                  <a:pt x="287" y="57"/>
                  <a:pt x="0" y="57"/>
                </a:cubicBezTo>
              </a:path>
            </a:pathLst>
          </a:custGeom>
          <a:noFill/>
          <a:ln w="76200" cmpd="sng">
            <a:solidFill>
              <a:srgbClr val="9933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 rot="1713054">
            <a:off x="-84621" y="1973811"/>
            <a:ext cx="4579937" cy="811213"/>
          </a:xfrm>
          <a:custGeom>
            <a:avLst/>
            <a:gdLst/>
            <a:ahLst/>
            <a:cxnLst>
              <a:cxn ang="0">
                <a:pos x="0" y="511"/>
              </a:cxn>
              <a:cxn ang="0">
                <a:pos x="17" y="493"/>
              </a:cxn>
              <a:cxn ang="0">
                <a:pos x="35" y="487"/>
              </a:cxn>
              <a:cxn ang="0">
                <a:pos x="100" y="422"/>
              </a:cxn>
              <a:cxn ang="0">
                <a:pos x="195" y="368"/>
              </a:cxn>
              <a:cxn ang="0">
                <a:pos x="320" y="285"/>
              </a:cxn>
              <a:cxn ang="0">
                <a:pos x="469" y="249"/>
              </a:cxn>
              <a:cxn ang="0">
                <a:pos x="629" y="154"/>
              </a:cxn>
              <a:cxn ang="0">
                <a:pos x="825" y="113"/>
              </a:cxn>
              <a:cxn ang="0">
                <a:pos x="991" y="71"/>
              </a:cxn>
              <a:cxn ang="0">
                <a:pos x="1128" y="48"/>
              </a:cxn>
              <a:cxn ang="0">
                <a:pos x="1258" y="18"/>
              </a:cxn>
              <a:cxn ang="0">
                <a:pos x="1288" y="12"/>
              </a:cxn>
              <a:cxn ang="0">
                <a:pos x="1324" y="0"/>
              </a:cxn>
              <a:cxn ang="0">
                <a:pos x="1864" y="30"/>
              </a:cxn>
              <a:cxn ang="0">
                <a:pos x="1995" y="77"/>
              </a:cxn>
              <a:cxn ang="0">
                <a:pos x="2113" y="125"/>
              </a:cxn>
              <a:cxn ang="0">
                <a:pos x="2410" y="249"/>
              </a:cxn>
              <a:cxn ang="0">
                <a:pos x="2541" y="303"/>
              </a:cxn>
              <a:cxn ang="0">
                <a:pos x="2594" y="327"/>
              </a:cxn>
              <a:cxn ang="0">
                <a:pos x="2779" y="380"/>
              </a:cxn>
              <a:cxn ang="0">
                <a:pos x="2885" y="433"/>
              </a:cxn>
            </a:cxnLst>
            <a:rect l="0" t="0" r="r" b="b"/>
            <a:pathLst>
              <a:path w="2885" h="511">
                <a:moveTo>
                  <a:pt x="0" y="511"/>
                </a:moveTo>
                <a:cubicBezTo>
                  <a:pt x="6" y="505"/>
                  <a:pt x="10" y="498"/>
                  <a:pt x="17" y="493"/>
                </a:cubicBezTo>
                <a:cubicBezTo>
                  <a:pt x="22" y="489"/>
                  <a:pt x="30" y="491"/>
                  <a:pt x="35" y="487"/>
                </a:cubicBezTo>
                <a:cubicBezTo>
                  <a:pt x="55" y="471"/>
                  <a:pt x="76" y="439"/>
                  <a:pt x="100" y="422"/>
                </a:cubicBezTo>
                <a:cubicBezTo>
                  <a:pt x="130" y="401"/>
                  <a:pt x="164" y="389"/>
                  <a:pt x="195" y="368"/>
                </a:cubicBezTo>
                <a:cubicBezTo>
                  <a:pt x="236" y="340"/>
                  <a:pt x="275" y="304"/>
                  <a:pt x="320" y="285"/>
                </a:cubicBezTo>
                <a:cubicBezTo>
                  <a:pt x="366" y="265"/>
                  <a:pt x="422" y="266"/>
                  <a:pt x="469" y="249"/>
                </a:cubicBezTo>
                <a:cubicBezTo>
                  <a:pt x="527" y="228"/>
                  <a:pt x="572" y="178"/>
                  <a:pt x="629" y="154"/>
                </a:cubicBezTo>
                <a:cubicBezTo>
                  <a:pt x="687" y="129"/>
                  <a:pt x="763" y="125"/>
                  <a:pt x="825" y="113"/>
                </a:cubicBezTo>
                <a:cubicBezTo>
                  <a:pt x="876" y="87"/>
                  <a:pt x="935" y="81"/>
                  <a:pt x="991" y="71"/>
                </a:cubicBezTo>
                <a:cubicBezTo>
                  <a:pt x="1043" y="62"/>
                  <a:pt x="1075" y="52"/>
                  <a:pt x="1128" y="48"/>
                </a:cubicBezTo>
                <a:cubicBezTo>
                  <a:pt x="1169" y="34"/>
                  <a:pt x="1215" y="29"/>
                  <a:pt x="1258" y="18"/>
                </a:cubicBezTo>
                <a:cubicBezTo>
                  <a:pt x="1268" y="15"/>
                  <a:pt x="1278" y="15"/>
                  <a:pt x="1288" y="12"/>
                </a:cubicBezTo>
                <a:cubicBezTo>
                  <a:pt x="1300" y="9"/>
                  <a:pt x="1324" y="0"/>
                  <a:pt x="1324" y="0"/>
                </a:cubicBezTo>
                <a:cubicBezTo>
                  <a:pt x="1509" y="4"/>
                  <a:pt x="1682" y="17"/>
                  <a:pt x="1864" y="30"/>
                </a:cubicBezTo>
                <a:cubicBezTo>
                  <a:pt x="1910" y="41"/>
                  <a:pt x="1949" y="68"/>
                  <a:pt x="1995" y="77"/>
                </a:cubicBezTo>
                <a:cubicBezTo>
                  <a:pt x="2030" y="100"/>
                  <a:pt x="2075" y="107"/>
                  <a:pt x="2113" y="125"/>
                </a:cubicBezTo>
                <a:cubicBezTo>
                  <a:pt x="2210" y="172"/>
                  <a:pt x="2304" y="227"/>
                  <a:pt x="2410" y="249"/>
                </a:cubicBezTo>
                <a:cubicBezTo>
                  <a:pt x="2450" y="275"/>
                  <a:pt x="2496" y="288"/>
                  <a:pt x="2541" y="303"/>
                </a:cubicBezTo>
                <a:cubicBezTo>
                  <a:pt x="2559" y="309"/>
                  <a:pt x="2576" y="320"/>
                  <a:pt x="2594" y="327"/>
                </a:cubicBezTo>
                <a:cubicBezTo>
                  <a:pt x="2654" y="350"/>
                  <a:pt x="2716" y="367"/>
                  <a:pt x="2779" y="380"/>
                </a:cubicBezTo>
                <a:cubicBezTo>
                  <a:pt x="2811" y="402"/>
                  <a:pt x="2859" y="407"/>
                  <a:pt x="2885" y="433"/>
                </a:cubicBezTo>
              </a:path>
            </a:pathLst>
          </a:custGeom>
          <a:noFill/>
          <a:ln w="76200" cmpd="sng">
            <a:solidFill>
              <a:srgbClr val="9933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 rot="1420231">
            <a:off x="1789889" y="1606222"/>
            <a:ext cx="2607545" cy="1430976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594" y="37"/>
              </a:cxn>
              <a:cxn ang="0">
                <a:pos x="677" y="79"/>
              </a:cxn>
              <a:cxn ang="0">
                <a:pos x="837" y="198"/>
              </a:cxn>
              <a:cxn ang="0">
                <a:pos x="885" y="245"/>
              </a:cxn>
              <a:cxn ang="0">
                <a:pos x="932" y="316"/>
              </a:cxn>
              <a:cxn ang="0">
                <a:pos x="944" y="465"/>
              </a:cxn>
            </a:cxnLst>
            <a:rect l="0" t="0" r="r" b="b"/>
            <a:pathLst>
              <a:path w="956" h="465">
                <a:moveTo>
                  <a:pt x="0" y="14"/>
                </a:moveTo>
                <a:cubicBezTo>
                  <a:pt x="200" y="0"/>
                  <a:pt x="397" y="15"/>
                  <a:pt x="594" y="37"/>
                </a:cubicBezTo>
                <a:cubicBezTo>
                  <a:pt x="620" y="54"/>
                  <a:pt x="650" y="61"/>
                  <a:pt x="677" y="79"/>
                </a:cubicBezTo>
                <a:cubicBezTo>
                  <a:pt x="733" y="116"/>
                  <a:pt x="777" y="167"/>
                  <a:pt x="837" y="198"/>
                </a:cubicBezTo>
                <a:cubicBezTo>
                  <a:pt x="851" y="218"/>
                  <a:pt x="868" y="228"/>
                  <a:pt x="885" y="245"/>
                </a:cubicBezTo>
                <a:cubicBezTo>
                  <a:pt x="892" y="273"/>
                  <a:pt x="914" y="291"/>
                  <a:pt x="932" y="316"/>
                </a:cubicBezTo>
                <a:cubicBezTo>
                  <a:pt x="956" y="388"/>
                  <a:pt x="944" y="339"/>
                  <a:pt x="944" y="465"/>
                </a:cubicBezTo>
              </a:path>
            </a:pathLst>
          </a:custGeom>
          <a:noFill/>
          <a:ln w="76200" cmpd="sng">
            <a:solidFill>
              <a:srgbClr val="9933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4643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Как видим ветры с запада и с востока устремляются к Азиатскому минимуму, расположенному, где-то на западе Китая. Идут они от минимумов, расположенных над океанами, по большой дуге и при этом  насквозь пронизывают территорию России. Поэтому  максимум осадков приходится в России именно на лето.</a:t>
            </a:r>
            <a:endParaRPr lang="ru-RU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37862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А  ТЕПЕРЬ  РАССМОТРИМ  ПОЛОЖЕНИЕ  ЦЕНТРОВ   ВЫСОКОГО   И  НИЗКОГО  ДАВЛЕНИЯ  ЗИМОЙ.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2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9" name="Полилиния 8"/>
          <p:cNvSpPr/>
          <p:nvPr/>
        </p:nvSpPr>
        <p:spPr>
          <a:xfrm>
            <a:off x="5369197" y="1783043"/>
            <a:ext cx="2444767" cy="651988"/>
          </a:xfrm>
          <a:custGeom>
            <a:avLst/>
            <a:gdLst>
              <a:gd name="connsiteX0" fmla="*/ 34076 w 2444767"/>
              <a:gd name="connsiteY0" fmla="*/ 627648 h 651988"/>
              <a:gd name="connsiteX1" fmla="*/ 131058 w 2444767"/>
              <a:gd name="connsiteY1" fmla="*/ 558375 h 651988"/>
              <a:gd name="connsiteX2" fmla="*/ 186476 w 2444767"/>
              <a:gd name="connsiteY2" fmla="*/ 530666 h 651988"/>
              <a:gd name="connsiteX3" fmla="*/ 228039 w 2444767"/>
              <a:gd name="connsiteY3" fmla="*/ 502957 h 651988"/>
              <a:gd name="connsiteX4" fmla="*/ 283458 w 2444767"/>
              <a:gd name="connsiteY4" fmla="*/ 475248 h 651988"/>
              <a:gd name="connsiteX5" fmla="*/ 325021 w 2444767"/>
              <a:gd name="connsiteY5" fmla="*/ 447539 h 651988"/>
              <a:gd name="connsiteX6" fmla="*/ 380439 w 2444767"/>
              <a:gd name="connsiteY6" fmla="*/ 433684 h 651988"/>
              <a:gd name="connsiteX7" fmla="*/ 422003 w 2444767"/>
              <a:gd name="connsiteY7" fmla="*/ 405975 h 651988"/>
              <a:gd name="connsiteX8" fmla="*/ 477421 w 2444767"/>
              <a:gd name="connsiteY8" fmla="*/ 392121 h 651988"/>
              <a:gd name="connsiteX9" fmla="*/ 518985 w 2444767"/>
              <a:gd name="connsiteY9" fmla="*/ 378266 h 651988"/>
              <a:gd name="connsiteX10" fmla="*/ 588258 w 2444767"/>
              <a:gd name="connsiteY10" fmla="*/ 350557 h 651988"/>
              <a:gd name="connsiteX11" fmla="*/ 699094 w 2444767"/>
              <a:gd name="connsiteY11" fmla="*/ 322848 h 651988"/>
              <a:gd name="connsiteX12" fmla="*/ 740658 w 2444767"/>
              <a:gd name="connsiteY12" fmla="*/ 295139 h 651988"/>
              <a:gd name="connsiteX13" fmla="*/ 865348 w 2444767"/>
              <a:gd name="connsiteY13" fmla="*/ 253575 h 651988"/>
              <a:gd name="connsiteX14" fmla="*/ 934621 w 2444767"/>
              <a:gd name="connsiteY14" fmla="*/ 212012 h 651988"/>
              <a:gd name="connsiteX15" fmla="*/ 1087021 w 2444767"/>
              <a:gd name="connsiteY15" fmla="*/ 170448 h 651988"/>
              <a:gd name="connsiteX16" fmla="*/ 1142439 w 2444767"/>
              <a:gd name="connsiteY16" fmla="*/ 142739 h 651988"/>
              <a:gd name="connsiteX17" fmla="*/ 1225567 w 2444767"/>
              <a:gd name="connsiteY17" fmla="*/ 128884 h 651988"/>
              <a:gd name="connsiteX18" fmla="*/ 1267130 w 2444767"/>
              <a:gd name="connsiteY18" fmla="*/ 115030 h 651988"/>
              <a:gd name="connsiteX19" fmla="*/ 1308694 w 2444767"/>
              <a:gd name="connsiteY19" fmla="*/ 87321 h 651988"/>
              <a:gd name="connsiteX20" fmla="*/ 1419530 w 2444767"/>
              <a:gd name="connsiteY20" fmla="*/ 59612 h 651988"/>
              <a:gd name="connsiteX21" fmla="*/ 2042985 w 2444767"/>
              <a:gd name="connsiteY21" fmla="*/ 31902 h 651988"/>
              <a:gd name="connsiteX22" fmla="*/ 2444767 w 2444767"/>
              <a:gd name="connsiteY22" fmla="*/ 31902 h 65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44767" h="651988">
                <a:moveTo>
                  <a:pt x="34076" y="627648"/>
                </a:moveTo>
                <a:cubicBezTo>
                  <a:pt x="185959" y="551707"/>
                  <a:pt x="0" y="651988"/>
                  <a:pt x="131058" y="558375"/>
                </a:cubicBezTo>
                <a:cubicBezTo>
                  <a:pt x="147864" y="546371"/>
                  <a:pt x="168544" y="540913"/>
                  <a:pt x="186476" y="530666"/>
                </a:cubicBezTo>
                <a:cubicBezTo>
                  <a:pt x="200933" y="522405"/>
                  <a:pt x="213582" y="511218"/>
                  <a:pt x="228039" y="502957"/>
                </a:cubicBezTo>
                <a:cubicBezTo>
                  <a:pt x="245971" y="492710"/>
                  <a:pt x="265526" y="485495"/>
                  <a:pt x="283458" y="475248"/>
                </a:cubicBezTo>
                <a:cubicBezTo>
                  <a:pt x="297915" y="466987"/>
                  <a:pt x="309716" y="454098"/>
                  <a:pt x="325021" y="447539"/>
                </a:cubicBezTo>
                <a:cubicBezTo>
                  <a:pt x="342523" y="440038"/>
                  <a:pt x="361966" y="438302"/>
                  <a:pt x="380439" y="433684"/>
                </a:cubicBezTo>
                <a:cubicBezTo>
                  <a:pt x="394294" y="424448"/>
                  <a:pt x="406698" y="412534"/>
                  <a:pt x="422003" y="405975"/>
                </a:cubicBezTo>
                <a:cubicBezTo>
                  <a:pt x="439505" y="398474"/>
                  <a:pt x="459112" y="397352"/>
                  <a:pt x="477421" y="392121"/>
                </a:cubicBezTo>
                <a:cubicBezTo>
                  <a:pt x="491463" y="388109"/>
                  <a:pt x="505311" y="383394"/>
                  <a:pt x="518985" y="378266"/>
                </a:cubicBezTo>
                <a:cubicBezTo>
                  <a:pt x="542271" y="369534"/>
                  <a:pt x="564488" y="357871"/>
                  <a:pt x="588258" y="350557"/>
                </a:cubicBezTo>
                <a:cubicBezTo>
                  <a:pt x="624656" y="339358"/>
                  <a:pt x="699094" y="322848"/>
                  <a:pt x="699094" y="322848"/>
                </a:cubicBezTo>
                <a:cubicBezTo>
                  <a:pt x="712949" y="313612"/>
                  <a:pt x="725765" y="302586"/>
                  <a:pt x="740658" y="295139"/>
                </a:cubicBezTo>
                <a:cubicBezTo>
                  <a:pt x="792829" y="269054"/>
                  <a:pt x="812433" y="266804"/>
                  <a:pt x="865348" y="253575"/>
                </a:cubicBezTo>
                <a:cubicBezTo>
                  <a:pt x="888439" y="239721"/>
                  <a:pt x="910106" y="223155"/>
                  <a:pt x="934621" y="212012"/>
                </a:cubicBezTo>
                <a:cubicBezTo>
                  <a:pt x="989872" y="186898"/>
                  <a:pt x="1029593" y="181933"/>
                  <a:pt x="1087021" y="170448"/>
                </a:cubicBezTo>
                <a:cubicBezTo>
                  <a:pt x="1105494" y="161212"/>
                  <a:pt x="1122657" y="148674"/>
                  <a:pt x="1142439" y="142739"/>
                </a:cubicBezTo>
                <a:cubicBezTo>
                  <a:pt x="1169346" y="134667"/>
                  <a:pt x="1198144" y="134978"/>
                  <a:pt x="1225567" y="128884"/>
                </a:cubicBezTo>
                <a:cubicBezTo>
                  <a:pt x="1239823" y="125716"/>
                  <a:pt x="1253276" y="119648"/>
                  <a:pt x="1267130" y="115030"/>
                </a:cubicBezTo>
                <a:cubicBezTo>
                  <a:pt x="1280985" y="105794"/>
                  <a:pt x="1293801" y="94768"/>
                  <a:pt x="1308694" y="87321"/>
                </a:cubicBezTo>
                <a:cubicBezTo>
                  <a:pt x="1338406" y="72465"/>
                  <a:pt x="1391069" y="65937"/>
                  <a:pt x="1419530" y="59612"/>
                </a:cubicBezTo>
                <a:cubicBezTo>
                  <a:pt x="1687785" y="0"/>
                  <a:pt x="1166550" y="44423"/>
                  <a:pt x="2042985" y="31902"/>
                </a:cubicBezTo>
                <a:cubicBezTo>
                  <a:pt x="2176899" y="29989"/>
                  <a:pt x="2310840" y="31902"/>
                  <a:pt x="2444767" y="31902"/>
                </a:cubicBezTo>
              </a:path>
            </a:pathLst>
          </a:custGeom>
          <a:ln w="889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849091" y="471055"/>
            <a:ext cx="845127" cy="1828800"/>
          </a:xfrm>
          <a:custGeom>
            <a:avLst/>
            <a:gdLst>
              <a:gd name="connsiteX0" fmla="*/ 180109 w 845127"/>
              <a:gd name="connsiteY0" fmla="*/ 1828800 h 1828800"/>
              <a:gd name="connsiteX1" fmla="*/ 124691 w 845127"/>
              <a:gd name="connsiteY1" fmla="*/ 1717963 h 1828800"/>
              <a:gd name="connsiteX2" fmla="*/ 96982 w 845127"/>
              <a:gd name="connsiteY2" fmla="*/ 1607127 h 1828800"/>
              <a:gd name="connsiteX3" fmla="*/ 69273 w 845127"/>
              <a:gd name="connsiteY3" fmla="*/ 1427018 h 1828800"/>
              <a:gd name="connsiteX4" fmla="*/ 55418 w 845127"/>
              <a:gd name="connsiteY4" fmla="*/ 1371600 h 1828800"/>
              <a:gd name="connsiteX5" fmla="*/ 27709 w 845127"/>
              <a:gd name="connsiteY5" fmla="*/ 1330036 h 1828800"/>
              <a:gd name="connsiteX6" fmla="*/ 0 w 845127"/>
              <a:gd name="connsiteY6" fmla="*/ 1122218 h 1828800"/>
              <a:gd name="connsiteX7" fmla="*/ 13854 w 845127"/>
              <a:gd name="connsiteY7" fmla="*/ 928254 h 1828800"/>
              <a:gd name="connsiteX8" fmla="*/ 55418 w 845127"/>
              <a:gd name="connsiteY8" fmla="*/ 720436 h 1828800"/>
              <a:gd name="connsiteX9" fmla="*/ 110836 w 845127"/>
              <a:gd name="connsiteY9" fmla="*/ 623454 h 1828800"/>
              <a:gd name="connsiteX10" fmla="*/ 180109 w 845127"/>
              <a:gd name="connsiteY10" fmla="*/ 540327 h 1828800"/>
              <a:gd name="connsiteX11" fmla="*/ 207818 w 845127"/>
              <a:gd name="connsiteY11" fmla="*/ 498763 h 1828800"/>
              <a:gd name="connsiteX12" fmla="*/ 290945 w 845127"/>
              <a:gd name="connsiteY12" fmla="*/ 429490 h 1828800"/>
              <a:gd name="connsiteX13" fmla="*/ 360218 w 845127"/>
              <a:gd name="connsiteY13" fmla="*/ 346363 h 1828800"/>
              <a:gd name="connsiteX14" fmla="*/ 429491 w 845127"/>
              <a:gd name="connsiteY14" fmla="*/ 277090 h 1828800"/>
              <a:gd name="connsiteX15" fmla="*/ 526473 w 845127"/>
              <a:gd name="connsiteY15" fmla="*/ 207818 h 1828800"/>
              <a:gd name="connsiteX16" fmla="*/ 568036 w 845127"/>
              <a:gd name="connsiteY16" fmla="*/ 180109 h 1828800"/>
              <a:gd name="connsiteX17" fmla="*/ 623454 w 845127"/>
              <a:gd name="connsiteY17" fmla="*/ 138545 h 1828800"/>
              <a:gd name="connsiteX18" fmla="*/ 651164 w 845127"/>
              <a:gd name="connsiteY18" fmla="*/ 110836 h 1828800"/>
              <a:gd name="connsiteX19" fmla="*/ 692727 w 845127"/>
              <a:gd name="connsiteY19" fmla="*/ 96981 h 1828800"/>
              <a:gd name="connsiteX20" fmla="*/ 803564 w 845127"/>
              <a:gd name="connsiteY20" fmla="*/ 27709 h 1828800"/>
              <a:gd name="connsiteX21" fmla="*/ 845127 w 845127"/>
              <a:gd name="connsiteY21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45127" h="1828800">
                <a:moveTo>
                  <a:pt x="180109" y="1828800"/>
                </a:moveTo>
                <a:cubicBezTo>
                  <a:pt x="111893" y="1783322"/>
                  <a:pt x="146813" y="1821202"/>
                  <a:pt x="124691" y="1717963"/>
                </a:cubicBezTo>
                <a:cubicBezTo>
                  <a:pt x="116712" y="1680726"/>
                  <a:pt x="101706" y="1644915"/>
                  <a:pt x="96982" y="1607127"/>
                </a:cubicBezTo>
                <a:cubicBezTo>
                  <a:pt x="84987" y="1511167"/>
                  <a:pt x="87405" y="1508614"/>
                  <a:pt x="69273" y="1427018"/>
                </a:cubicBezTo>
                <a:cubicBezTo>
                  <a:pt x="65142" y="1408430"/>
                  <a:pt x="62919" y="1389102"/>
                  <a:pt x="55418" y="1371600"/>
                </a:cubicBezTo>
                <a:cubicBezTo>
                  <a:pt x="48859" y="1356295"/>
                  <a:pt x="36945" y="1343891"/>
                  <a:pt x="27709" y="1330036"/>
                </a:cubicBezTo>
                <a:cubicBezTo>
                  <a:pt x="24292" y="1306114"/>
                  <a:pt x="0" y="1140131"/>
                  <a:pt x="0" y="1122218"/>
                </a:cubicBezTo>
                <a:cubicBezTo>
                  <a:pt x="0" y="1057399"/>
                  <a:pt x="6424" y="992646"/>
                  <a:pt x="13854" y="928254"/>
                </a:cubicBezTo>
                <a:cubicBezTo>
                  <a:pt x="18479" y="888171"/>
                  <a:pt x="30423" y="778758"/>
                  <a:pt x="55418" y="720436"/>
                </a:cubicBezTo>
                <a:cubicBezTo>
                  <a:pt x="69450" y="687694"/>
                  <a:pt x="88701" y="651913"/>
                  <a:pt x="110836" y="623454"/>
                </a:cubicBezTo>
                <a:cubicBezTo>
                  <a:pt x="132980" y="594983"/>
                  <a:pt x="157965" y="568798"/>
                  <a:pt x="180109" y="540327"/>
                </a:cubicBezTo>
                <a:cubicBezTo>
                  <a:pt x="190332" y="527183"/>
                  <a:pt x="197158" y="511555"/>
                  <a:pt x="207818" y="498763"/>
                </a:cubicBezTo>
                <a:cubicBezTo>
                  <a:pt x="241151" y="458763"/>
                  <a:pt x="250081" y="456734"/>
                  <a:pt x="290945" y="429490"/>
                </a:cubicBezTo>
                <a:cubicBezTo>
                  <a:pt x="314894" y="357645"/>
                  <a:pt x="288702" y="409933"/>
                  <a:pt x="360218" y="346363"/>
                </a:cubicBezTo>
                <a:cubicBezTo>
                  <a:pt x="384625" y="324668"/>
                  <a:pt x="402320" y="295204"/>
                  <a:pt x="429491" y="277090"/>
                </a:cubicBezTo>
                <a:cubicBezTo>
                  <a:pt x="527442" y="211789"/>
                  <a:pt x="406180" y="293741"/>
                  <a:pt x="526473" y="207818"/>
                </a:cubicBezTo>
                <a:cubicBezTo>
                  <a:pt x="540022" y="198140"/>
                  <a:pt x="554487" y="189787"/>
                  <a:pt x="568036" y="180109"/>
                </a:cubicBezTo>
                <a:cubicBezTo>
                  <a:pt x="586826" y="166688"/>
                  <a:pt x="605715" y="153327"/>
                  <a:pt x="623454" y="138545"/>
                </a:cubicBezTo>
                <a:cubicBezTo>
                  <a:pt x="633489" y="130183"/>
                  <a:pt x="639963" y="117557"/>
                  <a:pt x="651164" y="110836"/>
                </a:cubicBezTo>
                <a:cubicBezTo>
                  <a:pt x="663687" y="103322"/>
                  <a:pt x="678873" y="101599"/>
                  <a:pt x="692727" y="96981"/>
                </a:cubicBezTo>
                <a:cubicBezTo>
                  <a:pt x="798692" y="17508"/>
                  <a:pt x="697060" y="88568"/>
                  <a:pt x="803564" y="27709"/>
                </a:cubicBezTo>
                <a:cubicBezTo>
                  <a:pt x="818021" y="19448"/>
                  <a:pt x="845127" y="0"/>
                  <a:pt x="845127" y="0"/>
                </a:cubicBezTo>
              </a:path>
            </a:pathLst>
          </a:custGeom>
          <a:ln w="889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 rot="422431">
            <a:off x="194408" y="552967"/>
            <a:ext cx="3402906" cy="3381529"/>
          </a:xfrm>
          <a:custGeom>
            <a:avLst/>
            <a:gdLst>
              <a:gd name="connsiteX0" fmla="*/ 0 w 3402906"/>
              <a:gd name="connsiteY0" fmla="*/ 3381529 h 3381529"/>
              <a:gd name="connsiteX1" fmla="*/ 27709 w 3402906"/>
              <a:gd name="connsiteY1" fmla="*/ 3339965 h 3381529"/>
              <a:gd name="connsiteX2" fmla="*/ 110836 w 3402906"/>
              <a:gd name="connsiteY2" fmla="*/ 3284547 h 3381529"/>
              <a:gd name="connsiteX3" fmla="*/ 152400 w 3402906"/>
              <a:gd name="connsiteY3" fmla="*/ 3256838 h 3381529"/>
              <a:gd name="connsiteX4" fmla="*/ 277090 w 3402906"/>
              <a:gd name="connsiteY4" fmla="*/ 3159856 h 3381529"/>
              <a:gd name="connsiteX5" fmla="*/ 374072 w 3402906"/>
              <a:gd name="connsiteY5" fmla="*/ 3118293 h 3381529"/>
              <a:gd name="connsiteX6" fmla="*/ 401781 w 3402906"/>
              <a:gd name="connsiteY6" fmla="*/ 3090583 h 3381529"/>
              <a:gd name="connsiteX7" fmla="*/ 512618 w 3402906"/>
              <a:gd name="connsiteY7" fmla="*/ 3021311 h 3381529"/>
              <a:gd name="connsiteX8" fmla="*/ 609600 w 3402906"/>
              <a:gd name="connsiteY8" fmla="*/ 2993602 h 3381529"/>
              <a:gd name="connsiteX9" fmla="*/ 651163 w 3402906"/>
              <a:gd name="connsiteY9" fmla="*/ 2965893 h 3381529"/>
              <a:gd name="connsiteX10" fmla="*/ 748145 w 3402906"/>
              <a:gd name="connsiteY10" fmla="*/ 2924329 h 3381529"/>
              <a:gd name="connsiteX11" fmla="*/ 831272 w 3402906"/>
              <a:gd name="connsiteY11" fmla="*/ 2868911 h 3381529"/>
              <a:gd name="connsiteX12" fmla="*/ 872836 w 3402906"/>
              <a:gd name="connsiteY12" fmla="*/ 2841202 h 3381529"/>
              <a:gd name="connsiteX13" fmla="*/ 914400 w 3402906"/>
              <a:gd name="connsiteY13" fmla="*/ 2813493 h 3381529"/>
              <a:gd name="connsiteX14" fmla="*/ 969818 w 3402906"/>
              <a:gd name="connsiteY14" fmla="*/ 2785783 h 3381529"/>
              <a:gd name="connsiteX15" fmla="*/ 1011381 w 3402906"/>
              <a:gd name="connsiteY15" fmla="*/ 2758074 h 3381529"/>
              <a:gd name="connsiteX16" fmla="*/ 1094509 w 3402906"/>
              <a:gd name="connsiteY16" fmla="*/ 2730365 h 3381529"/>
              <a:gd name="connsiteX17" fmla="*/ 1163781 w 3402906"/>
              <a:gd name="connsiteY17" fmla="*/ 2688802 h 3381529"/>
              <a:gd name="connsiteX18" fmla="*/ 1205345 w 3402906"/>
              <a:gd name="connsiteY18" fmla="*/ 2661093 h 3381529"/>
              <a:gd name="connsiteX19" fmla="*/ 1343890 w 3402906"/>
              <a:gd name="connsiteY19" fmla="*/ 2619529 h 3381529"/>
              <a:gd name="connsiteX20" fmla="*/ 1440872 w 3402906"/>
              <a:gd name="connsiteY20" fmla="*/ 2577965 h 3381529"/>
              <a:gd name="connsiteX21" fmla="*/ 1551709 w 3402906"/>
              <a:gd name="connsiteY21" fmla="*/ 2550256 h 3381529"/>
              <a:gd name="connsiteX22" fmla="*/ 1593272 w 3402906"/>
              <a:gd name="connsiteY22" fmla="*/ 2522547 h 3381529"/>
              <a:gd name="connsiteX23" fmla="*/ 1676400 w 3402906"/>
              <a:gd name="connsiteY23" fmla="*/ 2494838 h 3381529"/>
              <a:gd name="connsiteX24" fmla="*/ 1759527 w 3402906"/>
              <a:gd name="connsiteY24" fmla="*/ 2453274 h 3381529"/>
              <a:gd name="connsiteX25" fmla="*/ 1842654 w 3402906"/>
              <a:gd name="connsiteY25" fmla="*/ 2411711 h 3381529"/>
              <a:gd name="connsiteX26" fmla="*/ 1884218 w 3402906"/>
              <a:gd name="connsiteY26" fmla="*/ 2384002 h 3381529"/>
              <a:gd name="connsiteX27" fmla="*/ 1967345 w 3402906"/>
              <a:gd name="connsiteY27" fmla="*/ 2356293 h 3381529"/>
              <a:gd name="connsiteX28" fmla="*/ 2008909 w 3402906"/>
              <a:gd name="connsiteY28" fmla="*/ 2328583 h 3381529"/>
              <a:gd name="connsiteX29" fmla="*/ 2119745 w 3402906"/>
              <a:gd name="connsiteY29" fmla="*/ 2300874 h 3381529"/>
              <a:gd name="connsiteX30" fmla="*/ 2175163 w 3402906"/>
              <a:gd name="connsiteY30" fmla="*/ 2273165 h 3381529"/>
              <a:gd name="connsiteX31" fmla="*/ 2244436 w 3402906"/>
              <a:gd name="connsiteY31" fmla="*/ 2245456 h 3381529"/>
              <a:gd name="connsiteX32" fmla="*/ 2299854 w 3402906"/>
              <a:gd name="connsiteY32" fmla="*/ 2203893 h 3381529"/>
              <a:gd name="connsiteX33" fmla="*/ 2355272 w 3402906"/>
              <a:gd name="connsiteY33" fmla="*/ 2190038 h 3381529"/>
              <a:gd name="connsiteX34" fmla="*/ 2466109 w 3402906"/>
              <a:gd name="connsiteY34" fmla="*/ 2148474 h 3381529"/>
              <a:gd name="connsiteX35" fmla="*/ 2507672 w 3402906"/>
              <a:gd name="connsiteY35" fmla="*/ 2120765 h 3381529"/>
              <a:gd name="connsiteX36" fmla="*/ 2549236 w 3402906"/>
              <a:gd name="connsiteY36" fmla="*/ 2106911 h 3381529"/>
              <a:gd name="connsiteX37" fmla="*/ 2563090 w 3402906"/>
              <a:gd name="connsiteY37" fmla="*/ 2065347 h 3381529"/>
              <a:gd name="connsiteX38" fmla="*/ 2604654 w 3402906"/>
              <a:gd name="connsiteY38" fmla="*/ 2023783 h 3381529"/>
              <a:gd name="connsiteX39" fmla="*/ 2646218 w 3402906"/>
              <a:gd name="connsiteY39" fmla="*/ 1968365 h 3381529"/>
              <a:gd name="connsiteX40" fmla="*/ 2757054 w 3402906"/>
              <a:gd name="connsiteY40" fmla="*/ 1899093 h 3381529"/>
              <a:gd name="connsiteX41" fmla="*/ 2826327 w 3402906"/>
              <a:gd name="connsiteY41" fmla="*/ 1829820 h 3381529"/>
              <a:gd name="connsiteX42" fmla="*/ 2867890 w 3402906"/>
              <a:gd name="connsiteY42" fmla="*/ 1802111 h 3381529"/>
              <a:gd name="connsiteX43" fmla="*/ 2909454 w 3402906"/>
              <a:gd name="connsiteY43" fmla="*/ 1760547 h 3381529"/>
              <a:gd name="connsiteX44" fmla="*/ 2951018 w 3402906"/>
              <a:gd name="connsiteY44" fmla="*/ 1732838 h 3381529"/>
              <a:gd name="connsiteX45" fmla="*/ 3048000 w 3402906"/>
              <a:gd name="connsiteY45" fmla="*/ 1649711 h 3381529"/>
              <a:gd name="connsiteX46" fmla="*/ 3089563 w 3402906"/>
              <a:gd name="connsiteY46" fmla="*/ 1594293 h 3381529"/>
              <a:gd name="connsiteX47" fmla="*/ 3131127 w 3402906"/>
              <a:gd name="connsiteY47" fmla="*/ 1552729 h 3381529"/>
              <a:gd name="connsiteX48" fmla="*/ 3158836 w 3402906"/>
              <a:gd name="connsiteY48" fmla="*/ 1511165 h 3381529"/>
              <a:gd name="connsiteX49" fmla="*/ 3255818 w 3402906"/>
              <a:gd name="connsiteY49" fmla="*/ 1414183 h 3381529"/>
              <a:gd name="connsiteX50" fmla="*/ 3269672 w 3402906"/>
              <a:gd name="connsiteY50" fmla="*/ 1372620 h 3381529"/>
              <a:gd name="connsiteX51" fmla="*/ 3325090 w 3402906"/>
              <a:gd name="connsiteY51" fmla="*/ 1275638 h 3381529"/>
              <a:gd name="connsiteX52" fmla="*/ 3352800 w 3402906"/>
              <a:gd name="connsiteY52" fmla="*/ 1192511 h 3381529"/>
              <a:gd name="connsiteX53" fmla="*/ 3380509 w 3402906"/>
              <a:gd name="connsiteY53" fmla="*/ 1095529 h 3381529"/>
              <a:gd name="connsiteX54" fmla="*/ 3380509 w 3402906"/>
              <a:gd name="connsiteY54" fmla="*/ 596765 h 3381529"/>
              <a:gd name="connsiteX55" fmla="*/ 3366654 w 3402906"/>
              <a:gd name="connsiteY55" fmla="*/ 541347 h 3381529"/>
              <a:gd name="connsiteX56" fmla="*/ 3338945 w 3402906"/>
              <a:gd name="connsiteY56" fmla="*/ 458220 h 3381529"/>
              <a:gd name="connsiteX57" fmla="*/ 3325090 w 3402906"/>
              <a:gd name="connsiteY57" fmla="*/ 361238 h 3381529"/>
              <a:gd name="connsiteX58" fmla="*/ 3311236 w 3402906"/>
              <a:gd name="connsiteY58" fmla="*/ 319674 h 3381529"/>
              <a:gd name="connsiteX59" fmla="*/ 3269672 w 3402906"/>
              <a:gd name="connsiteY59" fmla="*/ 291965 h 3381529"/>
              <a:gd name="connsiteX60" fmla="*/ 3241963 w 3402906"/>
              <a:gd name="connsiteY60" fmla="*/ 250402 h 3381529"/>
              <a:gd name="connsiteX61" fmla="*/ 3172690 w 3402906"/>
              <a:gd name="connsiteY61" fmla="*/ 194983 h 3381529"/>
              <a:gd name="connsiteX62" fmla="*/ 3144981 w 3402906"/>
              <a:gd name="connsiteY62" fmla="*/ 153420 h 3381529"/>
              <a:gd name="connsiteX63" fmla="*/ 3061854 w 3402906"/>
              <a:gd name="connsiteY63" fmla="*/ 98002 h 3381529"/>
              <a:gd name="connsiteX64" fmla="*/ 2978727 w 3402906"/>
              <a:gd name="connsiteY64" fmla="*/ 28729 h 3381529"/>
              <a:gd name="connsiteX65" fmla="*/ 2881745 w 3402906"/>
              <a:gd name="connsiteY65" fmla="*/ 14874 h 3381529"/>
              <a:gd name="connsiteX66" fmla="*/ 2729345 w 3402906"/>
              <a:gd name="connsiteY66" fmla="*/ 1020 h 338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402906" h="3381529">
                <a:moveTo>
                  <a:pt x="0" y="3381529"/>
                </a:moveTo>
                <a:cubicBezTo>
                  <a:pt x="9236" y="3367674"/>
                  <a:pt x="15178" y="3350930"/>
                  <a:pt x="27709" y="3339965"/>
                </a:cubicBezTo>
                <a:cubicBezTo>
                  <a:pt x="52771" y="3318035"/>
                  <a:pt x="83127" y="3303020"/>
                  <a:pt x="110836" y="3284547"/>
                </a:cubicBezTo>
                <a:cubicBezTo>
                  <a:pt x="124691" y="3275311"/>
                  <a:pt x="140626" y="3268612"/>
                  <a:pt x="152400" y="3256838"/>
                </a:cubicBezTo>
                <a:cubicBezTo>
                  <a:pt x="188262" y="3220976"/>
                  <a:pt x="227375" y="3176427"/>
                  <a:pt x="277090" y="3159856"/>
                </a:cubicBezTo>
                <a:cubicBezTo>
                  <a:pt x="338247" y="3139471"/>
                  <a:pt x="305592" y="3152533"/>
                  <a:pt x="374072" y="3118293"/>
                </a:cubicBezTo>
                <a:cubicBezTo>
                  <a:pt x="383308" y="3109056"/>
                  <a:pt x="391581" y="3098743"/>
                  <a:pt x="401781" y="3090583"/>
                </a:cubicBezTo>
                <a:cubicBezTo>
                  <a:pt x="420098" y="3075929"/>
                  <a:pt x="502896" y="3026172"/>
                  <a:pt x="512618" y="3021311"/>
                </a:cubicBezTo>
                <a:cubicBezTo>
                  <a:pt x="532500" y="3011370"/>
                  <a:pt x="591836" y="2998043"/>
                  <a:pt x="609600" y="2993602"/>
                </a:cubicBezTo>
                <a:cubicBezTo>
                  <a:pt x="623454" y="2984366"/>
                  <a:pt x="636270" y="2973340"/>
                  <a:pt x="651163" y="2965893"/>
                </a:cubicBezTo>
                <a:cubicBezTo>
                  <a:pt x="765827" y="2908560"/>
                  <a:pt x="603995" y="3010819"/>
                  <a:pt x="748145" y="2924329"/>
                </a:cubicBezTo>
                <a:cubicBezTo>
                  <a:pt x="776701" y="2907195"/>
                  <a:pt x="803563" y="2887384"/>
                  <a:pt x="831272" y="2868911"/>
                </a:cubicBezTo>
                <a:lnTo>
                  <a:pt x="872836" y="2841202"/>
                </a:lnTo>
                <a:cubicBezTo>
                  <a:pt x="886691" y="2831966"/>
                  <a:pt x="899507" y="2820940"/>
                  <a:pt x="914400" y="2813493"/>
                </a:cubicBezTo>
                <a:cubicBezTo>
                  <a:pt x="932873" y="2804256"/>
                  <a:pt x="951886" y="2796030"/>
                  <a:pt x="969818" y="2785783"/>
                </a:cubicBezTo>
                <a:cubicBezTo>
                  <a:pt x="984275" y="2777522"/>
                  <a:pt x="996165" y="2764837"/>
                  <a:pt x="1011381" y="2758074"/>
                </a:cubicBezTo>
                <a:cubicBezTo>
                  <a:pt x="1038072" y="2746211"/>
                  <a:pt x="1069463" y="2745392"/>
                  <a:pt x="1094509" y="2730365"/>
                </a:cubicBezTo>
                <a:cubicBezTo>
                  <a:pt x="1117600" y="2716511"/>
                  <a:pt x="1140946" y="2703074"/>
                  <a:pt x="1163781" y="2688802"/>
                </a:cubicBezTo>
                <a:cubicBezTo>
                  <a:pt x="1177901" y="2679977"/>
                  <a:pt x="1190129" y="2667856"/>
                  <a:pt x="1205345" y="2661093"/>
                </a:cubicBezTo>
                <a:cubicBezTo>
                  <a:pt x="1248720" y="2641815"/>
                  <a:pt x="1297827" y="2631044"/>
                  <a:pt x="1343890" y="2619529"/>
                </a:cubicBezTo>
                <a:cubicBezTo>
                  <a:pt x="1389301" y="2596824"/>
                  <a:pt x="1396028" y="2590195"/>
                  <a:pt x="1440872" y="2577965"/>
                </a:cubicBezTo>
                <a:cubicBezTo>
                  <a:pt x="1477613" y="2567945"/>
                  <a:pt x="1551709" y="2550256"/>
                  <a:pt x="1551709" y="2550256"/>
                </a:cubicBezTo>
                <a:cubicBezTo>
                  <a:pt x="1565563" y="2541020"/>
                  <a:pt x="1578056" y="2529310"/>
                  <a:pt x="1593272" y="2522547"/>
                </a:cubicBezTo>
                <a:cubicBezTo>
                  <a:pt x="1619963" y="2510684"/>
                  <a:pt x="1652097" y="2511040"/>
                  <a:pt x="1676400" y="2494838"/>
                </a:cubicBezTo>
                <a:cubicBezTo>
                  <a:pt x="1795512" y="2415429"/>
                  <a:pt x="1644808" y="2510634"/>
                  <a:pt x="1759527" y="2453274"/>
                </a:cubicBezTo>
                <a:cubicBezTo>
                  <a:pt x="1866949" y="2399562"/>
                  <a:pt x="1738188" y="2446531"/>
                  <a:pt x="1842654" y="2411711"/>
                </a:cubicBezTo>
                <a:cubicBezTo>
                  <a:pt x="1856509" y="2402475"/>
                  <a:pt x="1869002" y="2390765"/>
                  <a:pt x="1884218" y="2384002"/>
                </a:cubicBezTo>
                <a:cubicBezTo>
                  <a:pt x="1910908" y="2372140"/>
                  <a:pt x="1967345" y="2356293"/>
                  <a:pt x="1967345" y="2356293"/>
                </a:cubicBezTo>
                <a:cubicBezTo>
                  <a:pt x="1981200" y="2347056"/>
                  <a:pt x="1994016" y="2336030"/>
                  <a:pt x="2008909" y="2328583"/>
                </a:cubicBezTo>
                <a:cubicBezTo>
                  <a:pt x="2037307" y="2314384"/>
                  <a:pt x="2093403" y="2306143"/>
                  <a:pt x="2119745" y="2300874"/>
                </a:cubicBezTo>
                <a:cubicBezTo>
                  <a:pt x="2138218" y="2291638"/>
                  <a:pt x="2156290" y="2281553"/>
                  <a:pt x="2175163" y="2273165"/>
                </a:cubicBezTo>
                <a:cubicBezTo>
                  <a:pt x="2197889" y="2263064"/>
                  <a:pt x="2222696" y="2257534"/>
                  <a:pt x="2244436" y="2245456"/>
                </a:cubicBezTo>
                <a:cubicBezTo>
                  <a:pt x="2264621" y="2234242"/>
                  <a:pt x="2279201" y="2214219"/>
                  <a:pt x="2299854" y="2203893"/>
                </a:cubicBezTo>
                <a:cubicBezTo>
                  <a:pt x="2316885" y="2195378"/>
                  <a:pt x="2337443" y="2196724"/>
                  <a:pt x="2355272" y="2190038"/>
                </a:cubicBezTo>
                <a:cubicBezTo>
                  <a:pt x="2500168" y="2135701"/>
                  <a:pt x="2323860" y="2184037"/>
                  <a:pt x="2466109" y="2148474"/>
                </a:cubicBezTo>
                <a:cubicBezTo>
                  <a:pt x="2479963" y="2139238"/>
                  <a:pt x="2492779" y="2128211"/>
                  <a:pt x="2507672" y="2120765"/>
                </a:cubicBezTo>
                <a:cubicBezTo>
                  <a:pt x="2520734" y="2114234"/>
                  <a:pt x="2538909" y="2117238"/>
                  <a:pt x="2549236" y="2106911"/>
                </a:cubicBezTo>
                <a:cubicBezTo>
                  <a:pt x="2559563" y="2096584"/>
                  <a:pt x="2554989" y="2077498"/>
                  <a:pt x="2563090" y="2065347"/>
                </a:cubicBezTo>
                <a:cubicBezTo>
                  <a:pt x="2573958" y="2049044"/>
                  <a:pt x="2591903" y="2038659"/>
                  <a:pt x="2604654" y="2023783"/>
                </a:cubicBezTo>
                <a:cubicBezTo>
                  <a:pt x="2619681" y="2006251"/>
                  <a:pt x="2629890" y="1984693"/>
                  <a:pt x="2646218" y="1968365"/>
                </a:cubicBezTo>
                <a:cubicBezTo>
                  <a:pt x="2682188" y="1932396"/>
                  <a:pt x="2713156" y="1921042"/>
                  <a:pt x="2757054" y="1899093"/>
                </a:cubicBezTo>
                <a:cubicBezTo>
                  <a:pt x="2780145" y="1876002"/>
                  <a:pt x="2799156" y="1847934"/>
                  <a:pt x="2826327" y="1829820"/>
                </a:cubicBezTo>
                <a:cubicBezTo>
                  <a:pt x="2840181" y="1820584"/>
                  <a:pt x="2855098" y="1812771"/>
                  <a:pt x="2867890" y="1802111"/>
                </a:cubicBezTo>
                <a:cubicBezTo>
                  <a:pt x="2882942" y="1789568"/>
                  <a:pt x="2894402" y="1773090"/>
                  <a:pt x="2909454" y="1760547"/>
                </a:cubicBezTo>
                <a:cubicBezTo>
                  <a:pt x="2922246" y="1749887"/>
                  <a:pt x="2938375" y="1743674"/>
                  <a:pt x="2951018" y="1732838"/>
                </a:cubicBezTo>
                <a:cubicBezTo>
                  <a:pt x="3068605" y="1632050"/>
                  <a:pt x="2952578" y="1713325"/>
                  <a:pt x="3048000" y="1649711"/>
                </a:cubicBezTo>
                <a:cubicBezTo>
                  <a:pt x="3061854" y="1631238"/>
                  <a:pt x="3074536" y="1611825"/>
                  <a:pt x="3089563" y="1594293"/>
                </a:cubicBezTo>
                <a:cubicBezTo>
                  <a:pt x="3102314" y="1579417"/>
                  <a:pt x="3118584" y="1567781"/>
                  <a:pt x="3131127" y="1552729"/>
                </a:cubicBezTo>
                <a:cubicBezTo>
                  <a:pt x="3141787" y="1539937"/>
                  <a:pt x="3147697" y="1523542"/>
                  <a:pt x="3158836" y="1511165"/>
                </a:cubicBezTo>
                <a:cubicBezTo>
                  <a:pt x="3189420" y="1477183"/>
                  <a:pt x="3255818" y="1414183"/>
                  <a:pt x="3255818" y="1414183"/>
                </a:cubicBezTo>
                <a:cubicBezTo>
                  <a:pt x="3260436" y="1400329"/>
                  <a:pt x="3263141" y="1385682"/>
                  <a:pt x="3269672" y="1372620"/>
                </a:cubicBezTo>
                <a:cubicBezTo>
                  <a:pt x="3319663" y="1272636"/>
                  <a:pt x="3276506" y="1397095"/>
                  <a:pt x="3325090" y="1275638"/>
                </a:cubicBezTo>
                <a:cubicBezTo>
                  <a:pt x="3335938" y="1248519"/>
                  <a:pt x="3343564" y="1220220"/>
                  <a:pt x="3352800" y="1192511"/>
                </a:cubicBezTo>
                <a:cubicBezTo>
                  <a:pt x="3372672" y="1132896"/>
                  <a:pt x="3363116" y="1165098"/>
                  <a:pt x="3380509" y="1095529"/>
                </a:cubicBezTo>
                <a:cubicBezTo>
                  <a:pt x="3398040" y="850082"/>
                  <a:pt x="3402906" y="887922"/>
                  <a:pt x="3380509" y="596765"/>
                </a:cubicBezTo>
                <a:cubicBezTo>
                  <a:pt x="3379049" y="577780"/>
                  <a:pt x="3372126" y="559585"/>
                  <a:pt x="3366654" y="541347"/>
                </a:cubicBezTo>
                <a:cubicBezTo>
                  <a:pt x="3358261" y="513371"/>
                  <a:pt x="3338945" y="458220"/>
                  <a:pt x="3338945" y="458220"/>
                </a:cubicBezTo>
                <a:cubicBezTo>
                  <a:pt x="3334327" y="425893"/>
                  <a:pt x="3331494" y="393259"/>
                  <a:pt x="3325090" y="361238"/>
                </a:cubicBezTo>
                <a:cubicBezTo>
                  <a:pt x="3322226" y="346918"/>
                  <a:pt x="3320359" y="331078"/>
                  <a:pt x="3311236" y="319674"/>
                </a:cubicBezTo>
                <a:cubicBezTo>
                  <a:pt x="3300834" y="306672"/>
                  <a:pt x="3283527" y="301201"/>
                  <a:pt x="3269672" y="291965"/>
                </a:cubicBezTo>
                <a:cubicBezTo>
                  <a:pt x="3260436" y="278111"/>
                  <a:pt x="3253737" y="262176"/>
                  <a:pt x="3241963" y="250402"/>
                </a:cubicBezTo>
                <a:cubicBezTo>
                  <a:pt x="3169950" y="178389"/>
                  <a:pt x="3227535" y="263539"/>
                  <a:pt x="3172690" y="194983"/>
                </a:cubicBezTo>
                <a:cubicBezTo>
                  <a:pt x="3162288" y="181981"/>
                  <a:pt x="3157512" y="164385"/>
                  <a:pt x="3144981" y="153420"/>
                </a:cubicBezTo>
                <a:cubicBezTo>
                  <a:pt x="3119919" y="131490"/>
                  <a:pt x="3085402" y="121550"/>
                  <a:pt x="3061854" y="98002"/>
                </a:cubicBezTo>
                <a:cubicBezTo>
                  <a:pt x="3044184" y="80332"/>
                  <a:pt x="3006282" y="36995"/>
                  <a:pt x="2978727" y="28729"/>
                </a:cubicBezTo>
                <a:cubicBezTo>
                  <a:pt x="2947449" y="19345"/>
                  <a:pt x="2914148" y="18924"/>
                  <a:pt x="2881745" y="14874"/>
                </a:cubicBezTo>
                <a:cubicBezTo>
                  <a:pt x="2762753" y="0"/>
                  <a:pt x="2795587" y="1020"/>
                  <a:pt x="2729345" y="1020"/>
                </a:cubicBezTo>
              </a:path>
            </a:pathLst>
          </a:custGeom>
          <a:ln w="889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3653868" y="2503055"/>
            <a:ext cx="1153659" cy="2487143"/>
          </a:xfrm>
          <a:custGeom>
            <a:avLst/>
            <a:gdLst>
              <a:gd name="connsiteX0" fmla="*/ 1153659 w 1153659"/>
              <a:gd name="connsiteY0" fmla="*/ 4618 h 2487143"/>
              <a:gd name="connsiteX1" fmla="*/ 1084387 w 1153659"/>
              <a:gd name="connsiteY1" fmla="*/ 73890 h 2487143"/>
              <a:gd name="connsiteX2" fmla="*/ 973550 w 1153659"/>
              <a:gd name="connsiteY2" fmla="*/ 170872 h 2487143"/>
              <a:gd name="connsiteX3" fmla="*/ 807296 w 1153659"/>
              <a:gd name="connsiteY3" fmla="*/ 281709 h 2487143"/>
              <a:gd name="connsiteX4" fmla="*/ 765732 w 1153659"/>
              <a:gd name="connsiteY4" fmla="*/ 323272 h 2487143"/>
              <a:gd name="connsiteX5" fmla="*/ 710314 w 1153659"/>
              <a:gd name="connsiteY5" fmla="*/ 364836 h 2487143"/>
              <a:gd name="connsiteX6" fmla="*/ 668750 w 1153659"/>
              <a:gd name="connsiteY6" fmla="*/ 392545 h 2487143"/>
              <a:gd name="connsiteX7" fmla="*/ 627187 w 1153659"/>
              <a:gd name="connsiteY7" fmla="*/ 434109 h 2487143"/>
              <a:gd name="connsiteX8" fmla="*/ 544059 w 1153659"/>
              <a:gd name="connsiteY8" fmla="*/ 489527 h 2487143"/>
              <a:gd name="connsiteX9" fmla="*/ 474787 w 1153659"/>
              <a:gd name="connsiteY9" fmla="*/ 558800 h 2487143"/>
              <a:gd name="connsiteX10" fmla="*/ 433223 w 1153659"/>
              <a:gd name="connsiteY10" fmla="*/ 586509 h 2487143"/>
              <a:gd name="connsiteX11" fmla="*/ 336241 w 1153659"/>
              <a:gd name="connsiteY11" fmla="*/ 711200 h 2487143"/>
              <a:gd name="connsiteX12" fmla="*/ 253114 w 1153659"/>
              <a:gd name="connsiteY12" fmla="*/ 808181 h 2487143"/>
              <a:gd name="connsiteX13" fmla="*/ 197696 w 1153659"/>
              <a:gd name="connsiteY13" fmla="*/ 919018 h 2487143"/>
              <a:gd name="connsiteX14" fmla="*/ 183841 w 1153659"/>
              <a:gd name="connsiteY14" fmla="*/ 960581 h 2487143"/>
              <a:gd name="connsiteX15" fmla="*/ 156132 w 1153659"/>
              <a:gd name="connsiteY15" fmla="*/ 1016000 h 2487143"/>
              <a:gd name="connsiteX16" fmla="*/ 114568 w 1153659"/>
              <a:gd name="connsiteY16" fmla="*/ 1112981 h 2487143"/>
              <a:gd name="connsiteX17" fmla="*/ 73005 w 1153659"/>
              <a:gd name="connsiteY17" fmla="*/ 1209963 h 2487143"/>
              <a:gd name="connsiteX18" fmla="*/ 45296 w 1153659"/>
              <a:gd name="connsiteY18" fmla="*/ 1293090 h 2487143"/>
              <a:gd name="connsiteX19" fmla="*/ 31441 w 1153659"/>
              <a:gd name="connsiteY19" fmla="*/ 1334654 h 2487143"/>
              <a:gd name="connsiteX20" fmla="*/ 73005 w 1153659"/>
              <a:gd name="connsiteY20" fmla="*/ 1847272 h 2487143"/>
              <a:gd name="connsiteX21" fmla="*/ 128423 w 1153659"/>
              <a:gd name="connsiteY21" fmla="*/ 1985818 h 2487143"/>
              <a:gd name="connsiteX22" fmla="*/ 183841 w 1153659"/>
              <a:gd name="connsiteY22" fmla="*/ 2041236 h 2487143"/>
              <a:gd name="connsiteX23" fmla="*/ 225405 w 1153659"/>
              <a:gd name="connsiteY23" fmla="*/ 2124363 h 2487143"/>
              <a:gd name="connsiteX24" fmla="*/ 266968 w 1153659"/>
              <a:gd name="connsiteY24" fmla="*/ 2207490 h 2487143"/>
              <a:gd name="connsiteX25" fmla="*/ 308532 w 1153659"/>
              <a:gd name="connsiteY25" fmla="*/ 2249054 h 2487143"/>
              <a:gd name="connsiteX26" fmla="*/ 336241 w 1153659"/>
              <a:gd name="connsiteY26" fmla="*/ 2290618 h 2487143"/>
              <a:gd name="connsiteX27" fmla="*/ 516350 w 1153659"/>
              <a:gd name="connsiteY27" fmla="*/ 2443018 h 2487143"/>
              <a:gd name="connsiteX28" fmla="*/ 557914 w 1153659"/>
              <a:gd name="connsiteY28" fmla="*/ 2456872 h 2487143"/>
              <a:gd name="connsiteX29" fmla="*/ 613332 w 1153659"/>
              <a:gd name="connsiteY29" fmla="*/ 2484581 h 248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53659" h="2487143">
                <a:moveTo>
                  <a:pt x="1153659" y="4618"/>
                </a:moveTo>
                <a:cubicBezTo>
                  <a:pt x="1070533" y="60036"/>
                  <a:pt x="1149041" y="0"/>
                  <a:pt x="1084387" y="73890"/>
                </a:cubicBezTo>
                <a:cubicBezTo>
                  <a:pt x="1004214" y="165516"/>
                  <a:pt x="1041839" y="119655"/>
                  <a:pt x="973550" y="170872"/>
                </a:cubicBezTo>
                <a:cubicBezTo>
                  <a:pt x="828249" y="279847"/>
                  <a:pt x="901331" y="250362"/>
                  <a:pt x="807296" y="281709"/>
                </a:cubicBezTo>
                <a:cubicBezTo>
                  <a:pt x="793441" y="295563"/>
                  <a:pt x="780608" y="310521"/>
                  <a:pt x="765732" y="323272"/>
                </a:cubicBezTo>
                <a:cubicBezTo>
                  <a:pt x="748200" y="338299"/>
                  <a:pt x="729104" y="351415"/>
                  <a:pt x="710314" y="364836"/>
                </a:cubicBezTo>
                <a:cubicBezTo>
                  <a:pt x="696764" y="374514"/>
                  <a:pt x="681542" y="381885"/>
                  <a:pt x="668750" y="392545"/>
                </a:cubicBezTo>
                <a:cubicBezTo>
                  <a:pt x="653698" y="405088"/>
                  <a:pt x="642653" y="422080"/>
                  <a:pt x="627187" y="434109"/>
                </a:cubicBezTo>
                <a:cubicBezTo>
                  <a:pt x="600900" y="454555"/>
                  <a:pt x="567607" y="465979"/>
                  <a:pt x="544059" y="489527"/>
                </a:cubicBezTo>
                <a:cubicBezTo>
                  <a:pt x="520968" y="512618"/>
                  <a:pt x="501958" y="540686"/>
                  <a:pt x="474787" y="558800"/>
                </a:cubicBezTo>
                <a:cubicBezTo>
                  <a:pt x="460932" y="568036"/>
                  <a:pt x="446015" y="575849"/>
                  <a:pt x="433223" y="586509"/>
                </a:cubicBezTo>
                <a:cubicBezTo>
                  <a:pt x="376811" y="633518"/>
                  <a:pt x="387739" y="642537"/>
                  <a:pt x="336241" y="711200"/>
                </a:cubicBezTo>
                <a:cubicBezTo>
                  <a:pt x="282921" y="782292"/>
                  <a:pt x="311005" y="750290"/>
                  <a:pt x="253114" y="808181"/>
                </a:cubicBezTo>
                <a:cubicBezTo>
                  <a:pt x="234641" y="845127"/>
                  <a:pt x="210759" y="879831"/>
                  <a:pt x="197696" y="919018"/>
                </a:cubicBezTo>
                <a:cubicBezTo>
                  <a:pt x="193078" y="932872"/>
                  <a:pt x="189594" y="947158"/>
                  <a:pt x="183841" y="960581"/>
                </a:cubicBezTo>
                <a:cubicBezTo>
                  <a:pt x="175705" y="979564"/>
                  <a:pt x="163384" y="996662"/>
                  <a:pt x="156132" y="1016000"/>
                </a:cubicBezTo>
                <a:cubicBezTo>
                  <a:pt x="117791" y="1118243"/>
                  <a:pt x="170720" y="1028754"/>
                  <a:pt x="114568" y="1112981"/>
                </a:cubicBezTo>
                <a:cubicBezTo>
                  <a:pt x="77921" y="1259577"/>
                  <a:pt x="127677" y="1086953"/>
                  <a:pt x="73005" y="1209963"/>
                </a:cubicBezTo>
                <a:cubicBezTo>
                  <a:pt x="61143" y="1236653"/>
                  <a:pt x="54532" y="1265381"/>
                  <a:pt x="45296" y="1293090"/>
                </a:cubicBezTo>
                <a:lnTo>
                  <a:pt x="31441" y="1334654"/>
                </a:lnTo>
                <a:cubicBezTo>
                  <a:pt x="46238" y="1793345"/>
                  <a:pt x="0" y="1628256"/>
                  <a:pt x="73005" y="1847272"/>
                </a:cubicBezTo>
                <a:cubicBezTo>
                  <a:pt x="84182" y="1880802"/>
                  <a:pt x="103960" y="1953200"/>
                  <a:pt x="128423" y="1985818"/>
                </a:cubicBezTo>
                <a:cubicBezTo>
                  <a:pt x="144098" y="2006717"/>
                  <a:pt x="165368" y="2022763"/>
                  <a:pt x="183841" y="2041236"/>
                </a:cubicBezTo>
                <a:cubicBezTo>
                  <a:pt x="218668" y="2145716"/>
                  <a:pt x="171687" y="2016925"/>
                  <a:pt x="225405" y="2124363"/>
                </a:cubicBezTo>
                <a:cubicBezTo>
                  <a:pt x="256648" y="2186850"/>
                  <a:pt x="217335" y="2147931"/>
                  <a:pt x="266968" y="2207490"/>
                </a:cubicBezTo>
                <a:cubicBezTo>
                  <a:pt x="279511" y="2222542"/>
                  <a:pt x="295989" y="2234002"/>
                  <a:pt x="308532" y="2249054"/>
                </a:cubicBezTo>
                <a:cubicBezTo>
                  <a:pt x="319192" y="2261846"/>
                  <a:pt x="325102" y="2278241"/>
                  <a:pt x="336241" y="2290618"/>
                </a:cubicBezTo>
                <a:cubicBezTo>
                  <a:pt x="368262" y="2326197"/>
                  <a:pt x="459656" y="2424121"/>
                  <a:pt x="516350" y="2443018"/>
                </a:cubicBezTo>
                <a:lnTo>
                  <a:pt x="557914" y="2456872"/>
                </a:lnTo>
                <a:cubicBezTo>
                  <a:pt x="603320" y="2487143"/>
                  <a:pt x="582826" y="2484581"/>
                  <a:pt x="613332" y="2484581"/>
                </a:cubicBezTo>
              </a:path>
            </a:pathLst>
          </a:custGeom>
          <a:ln w="889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5824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мы видим над европейской частью России по прежнему господствуют ветры с Атлантики, а над Сибирью формируется центр высокого давления. Он не пропускает сюда теплые ветры с океанов и в результате Сибирь вымораживается.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КАК  ВЕТРЫ ВЛИЯЮТ НА КЛИМАТ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Господствующие ветры переносят различные воздушные массы. Они могут быть холодные или теплые. Теплые массы приносят тепло, а холодные </a:t>
            </a:r>
            <a:r>
              <a:rPr lang="ru-RU" sz="2800" dirty="0" smtClean="0"/>
              <a:t>– холод. Ветры с морей несут осадки, а ветры приходящие с </a:t>
            </a:r>
            <a:r>
              <a:rPr lang="ru-RU" sz="2800" smtClean="0"/>
              <a:t>суши – нет. </a:t>
            </a:r>
            <a:r>
              <a:rPr lang="ru-RU" sz="2800" dirty="0" smtClean="0"/>
              <a:t>При столкновении разных воздушных масс в атмосфере образуются огромные плоскости разделяющие эти массы. Их называют </a:t>
            </a:r>
            <a:r>
              <a:rPr lang="ru-RU" sz="2800" b="1" dirty="0" smtClean="0">
                <a:solidFill>
                  <a:srgbClr val="C00000"/>
                </a:solidFill>
              </a:rPr>
              <a:t>АТМОСФЕРНЫЕ  ФРОНТЫ.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</TotalTime>
  <Words>230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ЗАКОНОМЕРНОСТИ  ЦИРКУЛЯЦИИ АТМОСФЕРЫ</vt:lpstr>
      <vt:lpstr>Особенности климата во многом определяют господствующие ветра </vt:lpstr>
      <vt:lpstr>Почему господствующие ветра имеют именно такое направление</vt:lpstr>
      <vt:lpstr>Слайд 4</vt:lpstr>
      <vt:lpstr>Как видим ветры с запада и с востока устремляются к Азиатскому минимуму, расположенному, где-то на западе Китая. Идут они от минимумов, расположенных над океанами, по большой дуге и при этом  насквозь пронизывают территорию России. Поэтому  максимум осадков приходится в России именно на лето.</vt:lpstr>
      <vt:lpstr>А  ТЕПЕРЬ  РАССМОТРИМ  ПОЛОЖЕНИЕ  ЦЕНТРОВ   ВЫСОКОГО   И  НИЗКОГО  ДАВЛЕНИЯ  ЗИМОЙ. </vt:lpstr>
      <vt:lpstr>Слайд 7</vt:lpstr>
      <vt:lpstr>Как мы видим над европейской частью России по прежнему господствуют ветры с Атлантики, а над Сибирью формируется центр высокого давления. Он не пропускает сюда теплые ветры с океанов и в результате Сибирь вымораживается.</vt:lpstr>
      <vt:lpstr>КАК  ВЕТРЫ ВЛИЯЮТ НА КЛИМАТ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ЗАКОНОМЕРНОСТИ  ЦИРКУЛЯЦИИ АТМОСФЕРЫ</dc:title>
  <dc:creator>Admin</dc:creator>
  <cp:lastModifiedBy>Admin</cp:lastModifiedBy>
  <cp:revision>5</cp:revision>
  <dcterms:created xsi:type="dcterms:W3CDTF">2012-03-24T19:19:24Z</dcterms:created>
  <dcterms:modified xsi:type="dcterms:W3CDTF">2012-03-24T19:58:34Z</dcterms:modified>
</cp:coreProperties>
</file>